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10" r:id="rId5"/>
    <p:sldId id="274" r:id="rId6"/>
    <p:sldId id="312" r:id="rId7"/>
    <p:sldId id="286" r:id="rId8"/>
    <p:sldId id="311" r:id="rId9"/>
    <p:sldId id="279" r:id="rId10"/>
    <p:sldId id="306" r:id="rId11"/>
    <p:sldId id="302" r:id="rId12"/>
    <p:sldId id="307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26"/>
  </p:normalViewPr>
  <p:slideViewPr>
    <p:cSldViewPr snapToGrid="0">
      <p:cViewPr varScale="1">
        <p:scale>
          <a:sx n="68" d="100"/>
          <a:sy n="68" d="100"/>
        </p:scale>
        <p:origin x="3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A966AA-C2D0-420D-89FC-1A1AB0AD407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D50368-372D-4F79-95B9-B27BD239F0F6}">
      <dgm:prSet phldrT="[Text]" custT="1"/>
      <dgm:spPr/>
      <dgm:t>
        <a:bodyPr anchor="ctr"/>
        <a:lstStyle/>
        <a:p>
          <a:pPr algn="ctr">
            <a:buNone/>
          </a:pPr>
          <a:r>
            <a:rPr lang="en-US" sz="1800" b="1" dirty="0">
              <a:solidFill>
                <a:schemeClr val="tx1"/>
              </a:solidFill>
              <a:latin typeface="+mj-lt"/>
            </a:rPr>
            <a:t>Expand</a:t>
          </a:r>
        </a:p>
      </dgm:t>
    </dgm:pt>
    <dgm:pt modelId="{CDE1A78B-2AE4-4A71-9139-416C219BC84D}" type="parTrans" cxnId="{68788A78-9180-41FF-BD09-BF4DBB52EA0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508ABF25-4B40-405C-9E88-248ED8B31B83}" type="sibTrans" cxnId="{68788A78-9180-41FF-BD09-BF4DBB52EA0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15FCB7DF-D0D3-43D8-8FE5-E5FFDED6264E}">
      <dgm:prSet phldrT="[Text]" custT="1"/>
      <dgm:spPr/>
      <dgm:t>
        <a:bodyPr anchor="ctr"/>
        <a:lstStyle/>
        <a:p>
          <a:pPr marL="0" algn="ctr">
            <a:lnSpc>
              <a:spcPct val="120000"/>
            </a:lnSpc>
            <a:spcAft>
              <a:spcPts val="1200"/>
            </a:spcAft>
            <a:buNone/>
          </a:pPr>
          <a:r>
            <a:rPr lang="en-US" sz="1800" dirty="0">
              <a:solidFill>
                <a:schemeClr val="tx1"/>
              </a:solidFill>
            </a:rPr>
            <a:t>Foster collaborative growth</a:t>
          </a:r>
        </a:p>
      </dgm:t>
    </dgm:pt>
    <dgm:pt modelId="{5DD5E854-B70B-4927-93DD-9B930567F2D9}" type="parTrans" cxnId="{D8EBBD42-214D-4D3D-9A34-A5A6A40991C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DDE76206-3F7F-4788-87BA-8C9D4D26CDB9}" type="sibTrans" cxnId="{D8EBBD42-214D-4D3D-9A34-A5A6A40991C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196543C5-093B-4437-B406-DBE4B882EA97}">
      <dgm:prSet phldrT="[Text]" custT="1"/>
      <dgm:spPr/>
      <dgm:t>
        <a:bodyPr anchor="ctr"/>
        <a:lstStyle/>
        <a:p>
          <a:pPr algn="ctr">
            <a:buNone/>
          </a:pPr>
          <a:r>
            <a:rPr lang="en-US" sz="1800" b="1" dirty="0">
              <a:solidFill>
                <a:schemeClr val="tx1"/>
              </a:solidFill>
              <a:latin typeface="+mj-lt"/>
            </a:rPr>
            <a:t>Enhance</a:t>
          </a:r>
        </a:p>
      </dgm:t>
    </dgm:pt>
    <dgm:pt modelId="{41DE1F19-4A9F-48CD-A44E-6BF1D04E31EE}" type="parTrans" cxnId="{52499B9F-797A-43CC-89E1-64C52021BFAF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F264F018-7FB9-43EC-B595-B986D351AD7B}" type="sibTrans" cxnId="{52499B9F-797A-43CC-89E1-64C52021BFAF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C485168C-07AD-4DE6-B17E-1E96E93777D7}">
      <dgm:prSet phldrT="[Text]" custT="1"/>
      <dgm:spPr/>
      <dgm:t>
        <a:bodyPr anchor="ctr"/>
        <a:lstStyle/>
        <a:p>
          <a:pPr marL="0" algn="ctr">
            <a:lnSpc>
              <a:spcPct val="120000"/>
            </a:lnSpc>
            <a:spcAft>
              <a:spcPts val="1200"/>
            </a:spcAft>
            <a:buNone/>
          </a:pPr>
          <a:r>
            <a:rPr lang="en-US" sz="1800" dirty="0">
              <a:solidFill>
                <a:schemeClr val="tx1"/>
              </a:solidFill>
            </a:rPr>
            <a:t>Invest in employee growth</a:t>
          </a:r>
        </a:p>
      </dgm:t>
    </dgm:pt>
    <dgm:pt modelId="{2EA2CE1F-978B-4B0A-92B2-CA23FBAEB8C0}" type="parTrans" cxnId="{B374803A-F1D8-4C12-8B03-25954CE7DDA9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05F43B89-7F05-43F2-A0A8-66E0914D6EC4}" type="sibTrans" cxnId="{B374803A-F1D8-4C12-8B03-25954CE7DDA9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CA2BABAF-EDAA-4496-8316-FD6EA3643E8F}">
      <dgm:prSet phldrT="[Text]" custT="1"/>
      <dgm:spPr/>
      <dgm:t>
        <a:bodyPr anchor="ctr"/>
        <a:lstStyle/>
        <a:p>
          <a:pPr algn="ctr">
            <a:buNone/>
          </a:pPr>
          <a:r>
            <a:rPr lang="en-US" sz="1800" b="1" dirty="0">
              <a:solidFill>
                <a:schemeClr val="tx1"/>
              </a:solidFill>
              <a:latin typeface="+mj-lt"/>
            </a:rPr>
            <a:t>Explore</a:t>
          </a:r>
        </a:p>
      </dgm:t>
    </dgm:pt>
    <dgm:pt modelId="{2B1B4805-2FB7-402F-86A8-587F29181C18}" type="parTrans" cxnId="{4011B082-09BD-4DD1-A54F-EA5AB249A3C2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4498AB02-A1BF-4D28-8918-F87A89CEE23B}" type="sibTrans" cxnId="{4011B082-09BD-4DD1-A54F-EA5AB249A3C2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ABC1EDDD-C08B-4F9C-8453-9CEFCC2AF319}">
      <dgm:prSet phldrT="[Text]" custT="1"/>
      <dgm:spPr/>
      <dgm:t>
        <a:bodyPr anchor="ctr"/>
        <a:lstStyle/>
        <a:p>
          <a:pPr marL="0" algn="ctr">
            <a:lnSpc>
              <a:spcPct val="120000"/>
            </a:lnSpc>
            <a:spcAft>
              <a:spcPts val="1200"/>
            </a:spcAft>
            <a:buNone/>
          </a:pPr>
          <a:r>
            <a:rPr lang="en-US" sz="1800" dirty="0">
              <a:solidFill>
                <a:schemeClr val="tx1"/>
              </a:solidFill>
            </a:rPr>
            <a:t>Find new tools and learn new skills to help change lead times</a:t>
          </a:r>
        </a:p>
      </dgm:t>
    </dgm:pt>
    <dgm:pt modelId="{33D02404-349E-4E82-A8BA-C0A907006883}" type="parTrans" cxnId="{9C4BE375-6187-4BD4-A343-9FC71D796AF1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7D85D88C-6545-49D9-9F9D-01270187B165}" type="sibTrans" cxnId="{9C4BE375-6187-4BD4-A343-9FC71D796AF1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5026F79A-D670-4F65-B581-E609F4440949}" type="pres">
      <dgm:prSet presAssocID="{B6A966AA-C2D0-420D-89FC-1A1AB0AD4072}" presName="Name0" presStyleCnt="0">
        <dgm:presLayoutVars>
          <dgm:dir/>
          <dgm:animLvl val="lvl"/>
          <dgm:resizeHandles val="exact"/>
        </dgm:presLayoutVars>
      </dgm:prSet>
      <dgm:spPr/>
    </dgm:pt>
    <dgm:pt modelId="{B2A5F905-5454-4A81-AFC2-602475B3C21B}" type="pres">
      <dgm:prSet presAssocID="{45D50368-372D-4F79-95B9-B27BD239F0F6}" presName="composite" presStyleCnt="0"/>
      <dgm:spPr/>
    </dgm:pt>
    <dgm:pt modelId="{2612B01E-E5FD-4FF5-9198-43474773E636}" type="pres">
      <dgm:prSet presAssocID="{45D50368-372D-4F79-95B9-B27BD239F0F6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DEC72F1-79D0-44B6-8429-0F39785C9AD0}" type="pres">
      <dgm:prSet presAssocID="{45D50368-372D-4F79-95B9-B27BD239F0F6}" presName="desTx" presStyleLbl="revTx" presStyleIdx="0" presStyleCnt="3" custLinFactNeighborX="12445">
        <dgm:presLayoutVars>
          <dgm:bulletEnabled val="1"/>
        </dgm:presLayoutVars>
      </dgm:prSet>
      <dgm:spPr/>
    </dgm:pt>
    <dgm:pt modelId="{A2E8B6A5-7483-46B9-AEDC-17DBE6FB9B4E}" type="pres">
      <dgm:prSet presAssocID="{508ABF25-4B40-405C-9E88-248ED8B31B83}" presName="space" presStyleCnt="0"/>
      <dgm:spPr/>
    </dgm:pt>
    <dgm:pt modelId="{187F0FEF-C720-494E-A2FE-020FF399FBDF}" type="pres">
      <dgm:prSet presAssocID="{196543C5-093B-4437-B406-DBE4B882EA97}" presName="composite" presStyleCnt="0"/>
      <dgm:spPr/>
    </dgm:pt>
    <dgm:pt modelId="{8FBF96FC-7A6C-4977-AC0C-35CDC7270E23}" type="pres">
      <dgm:prSet presAssocID="{196543C5-093B-4437-B406-DBE4B882EA97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E6AC4B0-7D9E-4235-A5C0-FC9C6164F4E5}" type="pres">
      <dgm:prSet presAssocID="{196543C5-093B-4437-B406-DBE4B882EA97}" presName="desTx" presStyleLbl="revTx" presStyleIdx="1" presStyleCnt="3" custScaleX="114921" custLinFactNeighborX="7315">
        <dgm:presLayoutVars>
          <dgm:bulletEnabled val="1"/>
        </dgm:presLayoutVars>
      </dgm:prSet>
      <dgm:spPr/>
    </dgm:pt>
    <dgm:pt modelId="{E164AE18-6369-488B-A2D6-E9F4C3CC4F93}" type="pres">
      <dgm:prSet presAssocID="{F264F018-7FB9-43EC-B595-B986D351AD7B}" presName="space" presStyleCnt="0"/>
      <dgm:spPr/>
    </dgm:pt>
    <dgm:pt modelId="{4027752C-746F-47A0-B9FD-8F9A8606D359}" type="pres">
      <dgm:prSet presAssocID="{CA2BABAF-EDAA-4496-8316-FD6EA3643E8F}" presName="composite" presStyleCnt="0"/>
      <dgm:spPr/>
    </dgm:pt>
    <dgm:pt modelId="{504C6F9B-242F-4BEF-BA77-A2E4D823CECC}" type="pres">
      <dgm:prSet presAssocID="{CA2BABAF-EDAA-4496-8316-FD6EA3643E8F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15FC8055-A66C-4D2F-99E2-55FD986FF3F4}" type="pres">
      <dgm:prSet presAssocID="{CA2BABAF-EDAA-4496-8316-FD6EA3643E8F}" presName="desTx" presStyleLbl="revTx" presStyleIdx="2" presStyleCnt="3" custLinFactNeighborX="9939">
        <dgm:presLayoutVars>
          <dgm:bulletEnabled val="1"/>
        </dgm:presLayoutVars>
      </dgm:prSet>
      <dgm:spPr/>
    </dgm:pt>
  </dgm:ptLst>
  <dgm:cxnLst>
    <dgm:cxn modelId="{69481A05-2528-4B7D-BE99-59D1CBFC2CE1}" type="presOf" srcId="{CA2BABAF-EDAA-4496-8316-FD6EA3643E8F}" destId="{504C6F9B-242F-4BEF-BA77-A2E4D823CECC}" srcOrd="0" destOrd="0" presId="urn:microsoft.com/office/officeart/2005/8/layout/chevron1"/>
    <dgm:cxn modelId="{4D1A1E2C-CFE3-43EE-B27B-CF4310943F39}" type="presOf" srcId="{15FCB7DF-D0D3-43D8-8FE5-E5FFDED6264E}" destId="{FDEC72F1-79D0-44B6-8429-0F39785C9AD0}" srcOrd="0" destOrd="0" presId="urn:microsoft.com/office/officeart/2005/8/layout/chevron1"/>
    <dgm:cxn modelId="{B374803A-F1D8-4C12-8B03-25954CE7DDA9}" srcId="{196543C5-093B-4437-B406-DBE4B882EA97}" destId="{C485168C-07AD-4DE6-B17E-1E96E93777D7}" srcOrd="0" destOrd="0" parTransId="{2EA2CE1F-978B-4B0A-92B2-CA23FBAEB8C0}" sibTransId="{05F43B89-7F05-43F2-A0A8-66E0914D6EC4}"/>
    <dgm:cxn modelId="{D8EBBD42-214D-4D3D-9A34-A5A6A40991CD}" srcId="{45D50368-372D-4F79-95B9-B27BD239F0F6}" destId="{15FCB7DF-D0D3-43D8-8FE5-E5FFDED6264E}" srcOrd="0" destOrd="0" parTransId="{5DD5E854-B70B-4927-93DD-9B930567F2D9}" sibTransId="{DDE76206-3F7F-4788-87BA-8C9D4D26CDB9}"/>
    <dgm:cxn modelId="{9D392D43-4099-4B79-8DD5-557B00495ACE}" type="presOf" srcId="{C485168C-07AD-4DE6-B17E-1E96E93777D7}" destId="{0E6AC4B0-7D9E-4235-A5C0-FC9C6164F4E5}" srcOrd="0" destOrd="0" presId="urn:microsoft.com/office/officeart/2005/8/layout/chevron1"/>
    <dgm:cxn modelId="{9C4BE375-6187-4BD4-A343-9FC71D796AF1}" srcId="{CA2BABAF-EDAA-4496-8316-FD6EA3643E8F}" destId="{ABC1EDDD-C08B-4F9C-8453-9CEFCC2AF319}" srcOrd="0" destOrd="0" parTransId="{33D02404-349E-4E82-A8BA-C0A907006883}" sibTransId="{7D85D88C-6545-49D9-9F9D-01270187B165}"/>
    <dgm:cxn modelId="{68788A78-9180-41FF-BD09-BF4DBB52EA0D}" srcId="{B6A966AA-C2D0-420D-89FC-1A1AB0AD4072}" destId="{45D50368-372D-4F79-95B9-B27BD239F0F6}" srcOrd="0" destOrd="0" parTransId="{CDE1A78B-2AE4-4A71-9139-416C219BC84D}" sibTransId="{508ABF25-4B40-405C-9E88-248ED8B31B83}"/>
    <dgm:cxn modelId="{92AC5381-3C06-4FBB-AF46-78C079BB2827}" type="presOf" srcId="{45D50368-372D-4F79-95B9-B27BD239F0F6}" destId="{2612B01E-E5FD-4FF5-9198-43474773E636}" srcOrd="0" destOrd="0" presId="urn:microsoft.com/office/officeart/2005/8/layout/chevron1"/>
    <dgm:cxn modelId="{4011B082-09BD-4DD1-A54F-EA5AB249A3C2}" srcId="{B6A966AA-C2D0-420D-89FC-1A1AB0AD4072}" destId="{CA2BABAF-EDAA-4496-8316-FD6EA3643E8F}" srcOrd="2" destOrd="0" parTransId="{2B1B4805-2FB7-402F-86A8-587F29181C18}" sibTransId="{4498AB02-A1BF-4D28-8918-F87A89CEE23B}"/>
    <dgm:cxn modelId="{52499B9F-797A-43CC-89E1-64C52021BFAF}" srcId="{B6A966AA-C2D0-420D-89FC-1A1AB0AD4072}" destId="{196543C5-093B-4437-B406-DBE4B882EA97}" srcOrd="1" destOrd="0" parTransId="{41DE1F19-4A9F-48CD-A44E-6BF1D04E31EE}" sibTransId="{F264F018-7FB9-43EC-B595-B986D351AD7B}"/>
    <dgm:cxn modelId="{E3AF3FBD-3071-41CE-945A-D570C18AD56E}" type="presOf" srcId="{B6A966AA-C2D0-420D-89FC-1A1AB0AD4072}" destId="{5026F79A-D670-4F65-B581-E609F4440949}" srcOrd="0" destOrd="0" presId="urn:microsoft.com/office/officeart/2005/8/layout/chevron1"/>
    <dgm:cxn modelId="{C3CEA5CA-F759-4A50-A9DB-80C0367BF0E9}" type="presOf" srcId="{ABC1EDDD-C08B-4F9C-8453-9CEFCC2AF319}" destId="{15FC8055-A66C-4D2F-99E2-55FD986FF3F4}" srcOrd="0" destOrd="0" presId="urn:microsoft.com/office/officeart/2005/8/layout/chevron1"/>
    <dgm:cxn modelId="{A82995D3-DA3B-4C8E-B071-EC7E24DFEB33}" type="presOf" srcId="{196543C5-093B-4437-B406-DBE4B882EA97}" destId="{8FBF96FC-7A6C-4977-AC0C-35CDC7270E23}" srcOrd="0" destOrd="0" presId="urn:microsoft.com/office/officeart/2005/8/layout/chevron1"/>
    <dgm:cxn modelId="{83FCA4BC-76F2-436D-A86D-3F27F7F30C0C}" type="presParOf" srcId="{5026F79A-D670-4F65-B581-E609F4440949}" destId="{B2A5F905-5454-4A81-AFC2-602475B3C21B}" srcOrd="0" destOrd="0" presId="urn:microsoft.com/office/officeart/2005/8/layout/chevron1"/>
    <dgm:cxn modelId="{DBB3B9D3-7943-414D-981B-6D14268162A1}" type="presParOf" srcId="{B2A5F905-5454-4A81-AFC2-602475B3C21B}" destId="{2612B01E-E5FD-4FF5-9198-43474773E636}" srcOrd="0" destOrd="0" presId="urn:microsoft.com/office/officeart/2005/8/layout/chevron1"/>
    <dgm:cxn modelId="{E7F5D1D6-20F5-4DA1-ABB1-BD109DF9875E}" type="presParOf" srcId="{B2A5F905-5454-4A81-AFC2-602475B3C21B}" destId="{FDEC72F1-79D0-44B6-8429-0F39785C9AD0}" srcOrd="1" destOrd="0" presId="urn:microsoft.com/office/officeart/2005/8/layout/chevron1"/>
    <dgm:cxn modelId="{BC3AEB43-8F23-4454-A137-2A57141465BB}" type="presParOf" srcId="{5026F79A-D670-4F65-B581-E609F4440949}" destId="{A2E8B6A5-7483-46B9-AEDC-17DBE6FB9B4E}" srcOrd="1" destOrd="0" presId="urn:microsoft.com/office/officeart/2005/8/layout/chevron1"/>
    <dgm:cxn modelId="{FBDF012D-57A1-498B-9406-C43660D57D40}" type="presParOf" srcId="{5026F79A-D670-4F65-B581-E609F4440949}" destId="{187F0FEF-C720-494E-A2FE-020FF399FBDF}" srcOrd="2" destOrd="0" presId="urn:microsoft.com/office/officeart/2005/8/layout/chevron1"/>
    <dgm:cxn modelId="{0158B6AC-60AE-4F07-A941-5840E26EDBC6}" type="presParOf" srcId="{187F0FEF-C720-494E-A2FE-020FF399FBDF}" destId="{8FBF96FC-7A6C-4977-AC0C-35CDC7270E23}" srcOrd="0" destOrd="0" presId="urn:microsoft.com/office/officeart/2005/8/layout/chevron1"/>
    <dgm:cxn modelId="{A634A648-09BE-4A83-9745-412AA2D93F26}" type="presParOf" srcId="{187F0FEF-C720-494E-A2FE-020FF399FBDF}" destId="{0E6AC4B0-7D9E-4235-A5C0-FC9C6164F4E5}" srcOrd="1" destOrd="0" presId="urn:microsoft.com/office/officeart/2005/8/layout/chevron1"/>
    <dgm:cxn modelId="{DE2203D6-A7F7-4F85-99E1-DE0F3192BA2D}" type="presParOf" srcId="{5026F79A-D670-4F65-B581-E609F4440949}" destId="{E164AE18-6369-488B-A2D6-E9F4C3CC4F93}" srcOrd="3" destOrd="0" presId="urn:microsoft.com/office/officeart/2005/8/layout/chevron1"/>
    <dgm:cxn modelId="{4A9879DF-9549-42E2-A1F8-322C5889DE11}" type="presParOf" srcId="{5026F79A-D670-4F65-B581-E609F4440949}" destId="{4027752C-746F-47A0-B9FD-8F9A8606D359}" srcOrd="4" destOrd="0" presId="urn:microsoft.com/office/officeart/2005/8/layout/chevron1"/>
    <dgm:cxn modelId="{D2E924A1-ECA7-4487-9802-AC5E16B44811}" type="presParOf" srcId="{4027752C-746F-47A0-B9FD-8F9A8606D359}" destId="{504C6F9B-242F-4BEF-BA77-A2E4D823CECC}" srcOrd="0" destOrd="0" presId="urn:microsoft.com/office/officeart/2005/8/layout/chevron1"/>
    <dgm:cxn modelId="{5B9BD1E4-4593-4FE0-B213-10BAF3D3ABCE}" type="presParOf" srcId="{4027752C-746F-47A0-B9FD-8F9A8606D359}" destId="{15FC8055-A66C-4D2F-99E2-55FD986FF3F4}" srcOrd="1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2B01E-E5FD-4FF5-9198-43474773E636}">
      <dsp:nvSpPr>
        <dsp:cNvPr id="0" name=""/>
        <dsp:cNvSpPr/>
      </dsp:nvSpPr>
      <dsp:spPr>
        <a:xfrm>
          <a:off x="160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latin typeface="+mj-lt"/>
            </a:rPr>
            <a:t>Expand</a:t>
          </a:r>
        </a:p>
      </dsp:txBody>
      <dsp:txXfrm>
        <a:off x="594160" y="5089"/>
        <a:ext cx="2249305" cy="1188000"/>
      </dsp:txXfrm>
    </dsp:sp>
    <dsp:sp modelId="{FDEC72F1-79D0-44B6-8429-0F39785C9AD0}">
      <dsp:nvSpPr>
        <dsp:cNvPr id="0" name=""/>
        <dsp:cNvSpPr/>
      </dsp:nvSpPr>
      <dsp:spPr>
        <a:xfrm>
          <a:off x="342378" y="1341589"/>
          <a:ext cx="2749844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71450" algn="ctr" defTabSz="80010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Foster collaborative growth</a:t>
          </a:r>
        </a:p>
      </dsp:txBody>
      <dsp:txXfrm>
        <a:off x="342378" y="1341589"/>
        <a:ext cx="2749844" cy="985359"/>
      </dsp:txXfrm>
    </dsp:sp>
    <dsp:sp modelId="{8FBF96FC-7A6C-4977-AC0C-35CDC7270E23}">
      <dsp:nvSpPr>
        <dsp:cNvPr id="0" name=""/>
        <dsp:cNvSpPr/>
      </dsp:nvSpPr>
      <dsp:spPr>
        <a:xfrm>
          <a:off x="3426617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latin typeface="+mj-lt"/>
            </a:rPr>
            <a:t>Enhance</a:t>
          </a:r>
        </a:p>
      </dsp:txBody>
      <dsp:txXfrm>
        <a:off x="4020617" y="5089"/>
        <a:ext cx="2249305" cy="1188000"/>
      </dsp:txXfrm>
    </dsp:sp>
    <dsp:sp modelId="{0E6AC4B0-7D9E-4235-A5C0-FC9C6164F4E5}">
      <dsp:nvSpPr>
        <dsp:cNvPr id="0" name=""/>
        <dsp:cNvSpPr/>
      </dsp:nvSpPr>
      <dsp:spPr>
        <a:xfrm>
          <a:off x="3422616" y="1341589"/>
          <a:ext cx="3160148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71450" algn="ctr" defTabSz="80010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Invest in employee growth</a:t>
          </a:r>
        </a:p>
      </dsp:txBody>
      <dsp:txXfrm>
        <a:off x="3422616" y="1341589"/>
        <a:ext cx="3160148" cy="985359"/>
      </dsp:txXfrm>
    </dsp:sp>
    <dsp:sp modelId="{504C6F9B-242F-4BEF-BA77-A2E4D823CECC}">
      <dsp:nvSpPr>
        <dsp:cNvPr id="0" name=""/>
        <dsp:cNvSpPr/>
      </dsp:nvSpPr>
      <dsp:spPr>
        <a:xfrm>
          <a:off x="6647922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latin typeface="+mj-lt"/>
            </a:rPr>
            <a:t>Explore</a:t>
          </a:r>
        </a:p>
      </dsp:txBody>
      <dsp:txXfrm>
        <a:off x="7241922" y="5089"/>
        <a:ext cx="2249305" cy="1188000"/>
      </dsp:txXfrm>
    </dsp:sp>
    <dsp:sp modelId="{15FC8055-A66C-4D2F-99E2-55FD986FF3F4}">
      <dsp:nvSpPr>
        <dsp:cNvPr id="0" name=""/>
        <dsp:cNvSpPr/>
      </dsp:nvSpPr>
      <dsp:spPr>
        <a:xfrm>
          <a:off x="6921229" y="1341589"/>
          <a:ext cx="2749844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71450" algn="ctr" defTabSz="80010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Find new tools and learn new skills to help change lead times</a:t>
          </a:r>
        </a:p>
      </dsp:txBody>
      <dsp:txXfrm>
        <a:off x="6921229" y="1341589"/>
        <a:ext cx="2749844" cy="9853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tridev.com/metrics/lead-time-in-devops-a-key-to-efficient-software-delivery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investopedia.com/terms/l/leadtime.as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7" y="1399032"/>
            <a:ext cx="6757416" cy="3427502"/>
          </a:xfrm>
        </p:spPr>
        <p:txBody>
          <a:bodyPr/>
          <a:lstStyle/>
          <a:p>
            <a:r>
              <a:rPr lang="en-US" dirty="0"/>
              <a:t>Technology</a:t>
            </a:r>
            <a:br>
              <a:rPr lang="en-US" dirty="0"/>
            </a:br>
            <a:r>
              <a:rPr lang="en-US" dirty="0"/>
              <a:t>Value</a:t>
            </a:r>
            <a:br>
              <a:rPr lang="en-US" dirty="0"/>
            </a:br>
            <a:r>
              <a:rPr lang="en-US" dirty="0"/>
              <a:t>Stream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/>
          <a:lstStyle/>
          <a:p>
            <a:r>
              <a:rPr lang="en-US" dirty="0" err="1"/>
              <a:t>Juedeja</a:t>
            </a:r>
            <a:r>
              <a:rPr lang="en-US" dirty="0"/>
              <a:t> Richard | Module 1.2</a:t>
            </a:r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0925" y="767358"/>
            <a:ext cx="5985159" cy="878561"/>
          </a:xfrm>
        </p:spPr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1688" y="1645919"/>
            <a:ext cx="7835704" cy="4909626"/>
          </a:xfrm>
        </p:spPr>
        <p:txBody>
          <a:bodyPr/>
          <a:lstStyle/>
          <a:p>
            <a:r>
              <a:rPr lang="en-US" sz="1600" b="1" dirty="0"/>
              <a:t>admin. (2024, April 10). </a:t>
            </a:r>
            <a:r>
              <a:rPr lang="en-US" sz="1600" b="1" i="1" dirty="0"/>
              <a:t>Lead Time in DevOps: A Key to Efficient Software Delivery</a:t>
            </a:r>
            <a:r>
              <a:rPr lang="en-US" sz="1600" b="1" dirty="0"/>
              <a:t>. </a:t>
            </a:r>
            <a:r>
              <a:rPr lang="en-US" sz="1600" b="1" dirty="0" err="1"/>
              <a:t>Metridev</a:t>
            </a:r>
            <a:r>
              <a:rPr lang="en-US" sz="1600" b="1" dirty="0"/>
              <a:t>. </a:t>
            </a:r>
            <a:r>
              <a:rPr lang="en-US" sz="1600" b="1" dirty="0">
                <a:hlinkClick r:id="rId3"/>
              </a:rPr>
              <a:t>https://www.metridev.com/metrics/lead-time-in-devops-a-key-to-efficient-software-delivery/</a:t>
            </a:r>
            <a:endParaRPr lang="en-US" sz="1600" b="1" dirty="0"/>
          </a:p>
          <a:p>
            <a:r>
              <a:rPr lang="en-US" sz="1600" b="1" dirty="0"/>
              <a:t>Kenton, W. (2024, June 5). </a:t>
            </a:r>
            <a:r>
              <a:rPr lang="en-US" sz="1600" b="1" i="1" dirty="0"/>
              <a:t>What is Lead Time?</a:t>
            </a:r>
            <a:r>
              <a:rPr lang="en-US" sz="1600" b="1" dirty="0"/>
              <a:t> Investopedia. </a:t>
            </a:r>
            <a:r>
              <a:rPr lang="en-US" sz="1600" b="1" dirty="0">
                <a:hlinkClick r:id="rId4"/>
              </a:rPr>
              <a:t>https://www.investopedia.com/terms/l/leadtime.asp</a:t>
            </a:r>
            <a:endParaRPr lang="en-US" sz="1600" b="1" dirty="0"/>
          </a:p>
          <a:p>
            <a:r>
              <a:rPr lang="en-US" sz="1600" b="1" dirty="0"/>
              <a:t>Patrick Debois, Nicole Forsgren, Jez Humble, Gene Kim, &amp; John Willis. (2021). </a:t>
            </a:r>
            <a:r>
              <a:rPr lang="en-US" sz="1600" b="1" i="1" dirty="0"/>
              <a:t>The DevOps Handbook, 2nd Edition</a:t>
            </a:r>
            <a:r>
              <a:rPr lang="en-US" sz="1600" b="1" dirty="0"/>
              <a:t>. IT Revolution Press.</a:t>
            </a:r>
          </a:p>
          <a:p>
            <a:r>
              <a:rPr lang="en-US" sz="1600" b="1" dirty="0"/>
              <a:t>team, H. E. (2024, November 5). </a:t>
            </a:r>
            <a:r>
              <a:rPr lang="en-US" sz="1600" b="1" i="1" dirty="0"/>
              <a:t>How to Determine Lead Time and Cycle Time in Value Stream Mapping - </a:t>
            </a:r>
            <a:r>
              <a:rPr lang="en-US" sz="1600" b="1" i="1" dirty="0" err="1"/>
              <a:t>HogoNext</a:t>
            </a:r>
            <a:r>
              <a:rPr lang="en-US" sz="1600" b="1" dirty="0"/>
              <a:t>. </a:t>
            </a:r>
            <a:r>
              <a:rPr lang="en-US" sz="1600" b="1" dirty="0" err="1"/>
              <a:t>HogoNext</a:t>
            </a:r>
            <a:r>
              <a:rPr lang="en-US" sz="1600" b="1" dirty="0"/>
              <a:t>. https://hogonext.com/how-to-determine-lead-time-and-cycle-time-in-value-stream-mapping/</a:t>
            </a:r>
          </a:p>
          <a:p>
            <a:r>
              <a:rPr lang="en-US" sz="1600" b="1" dirty="0"/>
              <a:t>‌</a:t>
            </a:r>
          </a:p>
          <a:p>
            <a:endParaRPr lang="en-US" sz="1600" b="1" dirty="0"/>
          </a:p>
          <a:p>
            <a:r>
              <a:rPr lang="en-US" sz="1600" b="1" dirty="0"/>
              <a:t>‌</a:t>
            </a:r>
          </a:p>
          <a:p>
            <a:endParaRPr lang="en-US" sz="1600" b="1" dirty="0"/>
          </a:p>
          <a:p>
            <a:r>
              <a:rPr lang="en-US" sz="1600" b="1" dirty="0"/>
              <a:t>‌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1092356"/>
            <a:ext cx="6839712" cy="1746504"/>
          </a:xfrm>
        </p:spPr>
        <p:txBody>
          <a:bodyPr anchor="b"/>
          <a:lstStyle/>
          <a:p>
            <a:r>
              <a:rPr lang="en-US" dirty="0"/>
              <a:t>What is the technology value Stream?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3126544"/>
            <a:ext cx="5123454" cy="1446856"/>
          </a:xfrm>
        </p:spPr>
        <p:txBody>
          <a:bodyPr anchor="b"/>
          <a:lstStyle/>
          <a:p>
            <a:r>
              <a:rPr lang="en-US" dirty="0"/>
              <a:t>Required activities to deliver a product or service to customers that meets their needs</a:t>
            </a:r>
          </a:p>
          <a:p>
            <a:r>
              <a:rPr lang="en-US" dirty="0"/>
              <a:t>Enhances efficiency, improves customer service, and drives innovation and collaboration</a:t>
            </a:r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541" r="2541"/>
          <a:stretch/>
        </p:blipFill>
        <p:spPr>
          <a:xfrm>
            <a:off x="7680960" y="804672"/>
            <a:ext cx="3475649" cy="5248656"/>
          </a:xfrm>
        </p:spPr>
      </p:pic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6622354" y="333053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diagram of a process">
            <a:extLst>
              <a:ext uri="{FF2B5EF4-FFF2-40B4-BE49-F238E27FC236}">
                <a16:creationId xmlns:a16="http://schemas.microsoft.com/office/drawing/2014/main" id="{AA3D5344-E539-2612-D2A0-6DBF30FC5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" y="255173"/>
            <a:ext cx="11550650" cy="6347654"/>
          </a:xfrm>
          <a:prstGeom prst="rect">
            <a:avLst/>
          </a:prstGeom>
          <a:noFill/>
        </p:spPr>
      </p:pic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C072E75D-A80D-FCA3-9DFB-011A43AFCCD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11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8" y="1325880"/>
            <a:ext cx="5093208" cy="1956816"/>
          </a:xfrm>
        </p:spPr>
        <p:txBody>
          <a:bodyPr/>
          <a:lstStyle/>
          <a:p>
            <a:r>
              <a:rPr lang="en-US" dirty="0"/>
              <a:t>Lead Time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3282696"/>
            <a:ext cx="4828032" cy="3136392"/>
          </a:xfrm>
        </p:spPr>
        <p:txBody>
          <a:bodyPr/>
          <a:lstStyle/>
          <a:p>
            <a:r>
              <a:rPr lang="en-US" dirty="0"/>
              <a:t>The time required to complete a process from start to finish or from request to delivery</a:t>
            </a:r>
          </a:p>
          <a:p>
            <a:r>
              <a:rPr lang="en-US" dirty="0"/>
              <a:t>Types of lead time include: Material, Customer, Production, Cumulative</a:t>
            </a:r>
          </a:p>
          <a:p>
            <a:r>
              <a:rPr lang="en-US" dirty="0"/>
              <a:t>Can be influenced by inventory management, transportation issues and labor availability  </a:t>
            </a:r>
          </a:p>
          <a:p>
            <a:r>
              <a:rPr lang="en-US" dirty="0"/>
              <a:t>Shorter lead times = customer receiving goods or services faster</a:t>
            </a: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1C25CCB-6246-A738-4FCB-773C76229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420624"/>
            <a:ext cx="10954512" cy="1463040"/>
          </a:xfrm>
        </p:spPr>
        <p:txBody>
          <a:bodyPr/>
          <a:lstStyle/>
          <a:p>
            <a:r>
              <a:rPr lang="en-US" dirty="0"/>
              <a:t>Process time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9BCC0B1-CAD7-EBC0-A5C6-4D6412C77A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/>
          <a:p>
            <a:r>
              <a:rPr lang="en-US" sz="1800" dirty="0"/>
              <a:t>Time where value is actively being added from the customers perspective</a:t>
            </a:r>
          </a:p>
          <a:p>
            <a:r>
              <a:rPr lang="en-US" sz="1800" dirty="0"/>
              <a:t>For Example, the time developers spend writing code</a:t>
            </a:r>
          </a:p>
          <a:p>
            <a:r>
              <a:rPr lang="en-US" sz="1800" dirty="0"/>
              <a:t>Value-Added Ratio (VAR) is Process time/lead time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C0005B73-F29F-91DC-2EE1-7B5C729BF9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25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182880"/>
            <a:ext cx="10122632" cy="1307592"/>
          </a:xfrm>
        </p:spPr>
        <p:txBody>
          <a:bodyPr anchor="b">
            <a:normAutofit/>
          </a:bodyPr>
          <a:lstStyle/>
          <a:p>
            <a:r>
              <a:rPr lang="en-US" sz="3000" dirty="0"/>
              <a:t>The Common Scenario: Deployment Lead Times Requiring Months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Organizations with Lead times that take months are/have:</a:t>
            </a:r>
          </a:p>
          <a:p>
            <a:r>
              <a:rPr lang="en-US" dirty="0"/>
              <a:t>Monolithic</a:t>
            </a:r>
          </a:p>
          <a:p>
            <a:r>
              <a:rPr lang="en-US" dirty="0"/>
              <a:t>Large and complex</a:t>
            </a:r>
          </a:p>
          <a:p>
            <a:r>
              <a:rPr lang="en-US" dirty="0"/>
              <a:t>Coupled</a:t>
            </a:r>
          </a:p>
          <a:p>
            <a:r>
              <a:rPr lang="en-US" dirty="0"/>
              <a:t>Long test and lead times</a:t>
            </a:r>
          </a:p>
          <a:p>
            <a:r>
              <a:rPr lang="en-US" dirty="0"/>
              <a:t>Rely on manual rather than automated tests</a:t>
            </a:r>
          </a:p>
          <a:p>
            <a:r>
              <a:rPr lang="en-US" dirty="0"/>
              <a:t>Need Multiple approval process to move forward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24219-C450-9795-3D37-675668F59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932" y="0"/>
            <a:ext cx="6894136" cy="6894136"/>
          </a:xfrm>
        </p:spPr>
        <p:txBody>
          <a:bodyPr/>
          <a:lstStyle/>
          <a:p>
            <a:r>
              <a:rPr lang="en-US" dirty="0"/>
              <a:t>Expectations</a:t>
            </a:r>
            <a:br>
              <a:rPr lang="en-US" dirty="0"/>
            </a:br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753578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74" y="868680"/>
            <a:ext cx="5997061" cy="2157984"/>
          </a:xfrm>
        </p:spPr>
        <p:txBody>
          <a:bodyPr anchor="t"/>
          <a:lstStyle/>
          <a:p>
            <a:r>
              <a:rPr lang="en-US" b="0" dirty="0"/>
              <a:t>Our DevOps Ideal: Deployment Lead Times of Minutes</a:t>
            </a:r>
            <a:endParaRPr lang="en-US" dirty="0"/>
          </a:p>
        </p:txBody>
      </p:sp>
      <p:pic>
        <p:nvPicPr>
          <p:cNvPr id="23" name="Picture Placeholder 22" descr="View of city skyscrapers looking up">
            <a:extLst>
              <a:ext uri="{FF2B5EF4-FFF2-40B4-BE49-F238E27FC236}">
                <a16:creationId xmlns:a16="http://schemas.microsoft.com/office/drawing/2014/main" id="{EA0720B9-8012-11BC-9281-4F57A58FA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/>
        </p:blipFill>
        <p:spPr>
          <a:xfrm>
            <a:off x="0" y="3159126"/>
            <a:ext cx="4577463" cy="3698875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716CAA9-374B-601A-A4B6-6F92CD182236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>
            <a:normAutofit/>
          </a:bodyPr>
          <a:lstStyle/>
          <a:p>
            <a:r>
              <a:rPr lang="en-US" b="0" cap="none" dirty="0"/>
              <a:t>Having Consistent Checks As It Is Being Worked On Allows Code To Be Validated</a:t>
            </a:r>
          </a:p>
          <a:p>
            <a:r>
              <a:rPr lang="en-US" b="0" cap="none" dirty="0"/>
              <a:t>IT Improves The Confidence Of The Work Done So Far And Helps Isolate Failures So That Most Of The Project Can Remain Unaffected</a:t>
            </a:r>
          </a:p>
          <a:p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64D6ACC-22BB-B3AD-E797-74518F06B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03901"/>
            <a:ext cx="4617720" cy="2770632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NEED:</a:t>
            </a:r>
          </a:p>
          <a:p>
            <a:pPr lvl="1"/>
            <a:r>
              <a:rPr lang="en-US" dirty="0"/>
              <a:t>Fast, constant feedback</a:t>
            </a:r>
          </a:p>
          <a:p>
            <a:pPr lvl="1"/>
            <a:r>
              <a:rPr lang="en-US" dirty="0"/>
              <a:t>Checks on small code changes in version-controlled repository</a:t>
            </a:r>
          </a:p>
          <a:p>
            <a:pPr lvl="1"/>
            <a:r>
              <a:rPr lang="en-US" dirty="0"/>
              <a:t>Modular architecture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B5704EA-7A65-5CC2-D428-F28396B0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37C43-2A58-4D8F-4B88-9D5CBE782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3"/>
            <a:ext cx="10085832" cy="1875927"/>
          </a:xfrm>
        </p:spPr>
        <p:txBody>
          <a:bodyPr/>
          <a:lstStyle/>
          <a:p>
            <a:pPr lvl="0"/>
            <a:r>
              <a:rPr lang="en-US" b="1" dirty="0"/>
              <a:t>Realistic and Achievable Lead Time Goals </a:t>
            </a:r>
          </a:p>
          <a:p>
            <a:pPr lvl="0"/>
            <a:r>
              <a:rPr lang="en-US" b="1" dirty="0"/>
              <a:t>Culture of Continuous Improvement </a:t>
            </a:r>
          </a:p>
          <a:p>
            <a:pPr lvl="0"/>
            <a:r>
              <a:rPr lang="en-US" b="1" dirty="0"/>
              <a:t>Encouraging Cross-Functional Collaboration</a:t>
            </a:r>
          </a:p>
          <a:p>
            <a:pPr lvl="0"/>
            <a:r>
              <a:rPr lang="en-US" b="1" dirty="0"/>
              <a:t>Regularly Reviewing and Analyzing Metrics</a:t>
            </a:r>
            <a:endParaRPr lang="en-US" dirty="0"/>
          </a:p>
        </p:txBody>
      </p:sp>
      <p:graphicFrame>
        <p:nvGraphicFramePr>
          <p:cNvPr id="7" name="Content Placeholder 4" descr="Basic chevron process SmartArt graphic">
            <a:extLst>
              <a:ext uri="{FF2B5EF4-FFF2-40B4-BE49-F238E27FC236}">
                <a16:creationId xmlns:a16="http://schemas.microsoft.com/office/drawing/2014/main" id="{25034E95-5946-A554-4D38-9515B8B69D7E}"/>
              </a:ext>
            </a:extLst>
          </p:cNvPr>
          <p:cNvGraphicFramePr>
            <a:graphicFrameLocks noGrp="1"/>
          </p:cNvGraphicFramePr>
          <p:nvPr>
            <p:ph sz="half" idx="12"/>
            <p:extLst>
              <p:ext uri="{D42A27DB-BD31-4B8C-83A1-F6EECF244321}">
                <p14:modId xmlns:p14="http://schemas.microsoft.com/office/powerpoint/2010/main" val="1404896147"/>
              </p:ext>
            </p:extLst>
          </p:nvPr>
        </p:nvGraphicFramePr>
        <p:xfrm>
          <a:off x="850900" y="3949700"/>
          <a:ext cx="10085388" cy="233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959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60</TotalTime>
  <Words>437</Words>
  <Application>Microsoft Office PowerPoint</Application>
  <PresentationFormat>Widescreen</PresentationFormat>
  <Paragraphs>61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Avenir Next LT Pro</vt:lpstr>
      <vt:lpstr>Avenir Next LT Pro Light</vt:lpstr>
      <vt:lpstr>Calibri</vt:lpstr>
      <vt:lpstr>Custom</vt:lpstr>
      <vt:lpstr>Technology Value Stream</vt:lpstr>
      <vt:lpstr>What is the technology value Stream?</vt:lpstr>
      <vt:lpstr>PowerPoint Presentation</vt:lpstr>
      <vt:lpstr>Lead Time</vt:lpstr>
      <vt:lpstr>Process time</vt:lpstr>
      <vt:lpstr>The Common Scenario: Deployment Lead Times Requiring Months</vt:lpstr>
      <vt:lpstr>Expectations overview</vt:lpstr>
      <vt:lpstr>Our DevOps Ideal: Deployment Lead Times of Minutes</vt:lpstr>
      <vt:lpstr>Best Practices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Deja Richard</dc:creator>
  <cp:lastModifiedBy>Deja Richard</cp:lastModifiedBy>
  <cp:revision>5</cp:revision>
  <dcterms:created xsi:type="dcterms:W3CDTF">2025-10-24T16:28:20Z</dcterms:created>
  <dcterms:modified xsi:type="dcterms:W3CDTF">2025-10-26T06:41:52Z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